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7" r:id="rId1"/>
  </p:sldMasterIdLst>
  <p:notesMasterIdLst>
    <p:notesMasterId r:id="rId12"/>
  </p:notesMasterIdLst>
  <p:sldIdLst>
    <p:sldId id="331" r:id="rId2"/>
    <p:sldId id="334" r:id="rId3"/>
    <p:sldId id="335" r:id="rId4"/>
    <p:sldId id="385" r:id="rId5"/>
    <p:sldId id="388" r:id="rId6"/>
    <p:sldId id="389" r:id="rId7"/>
    <p:sldId id="390" r:id="rId8"/>
    <p:sldId id="391" r:id="rId9"/>
    <p:sldId id="392" r:id="rId10"/>
    <p:sldId id="393" r:id="rId11"/>
  </p:sldIdLst>
  <p:sldSz cx="10080625" cy="7559675"/>
  <p:notesSz cx="7559675" cy="10691813"/>
  <p:defaultTextStyle>
    <a:defPPr>
      <a:defRPr lang="de-DE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62" autoAdjust="0"/>
  </p:normalViewPr>
  <p:slideViewPr>
    <p:cSldViewPr>
      <p:cViewPr varScale="1">
        <p:scale>
          <a:sx n="77" d="100"/>
          <a:sy n="77" d="100"/>
        </p:scale>
        <p:origin x="108" y="18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0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8B071-2D22-4D06-877C-25E74B38C3CC}" type="datetimeFigureOut">
              <a:rPr lang="de-DE" smtClean="0"/>
              <a:t>22.10.2018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47928-C5BF-4DBD-8378-9BAFE820D3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0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47928-C5BF-4DBD-8378-9BAFE820D397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0319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6581957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10081" y="6672673"/>
            <a:ext cx="2479834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600801" y="6662594"/>
            <a:ext cx="7479824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84005" y="6689617"/>
            <a:ext cx="2268141" cy="755968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299001" y="260740"/>
            <a:ext cx="6468401" cy="40248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820547" y="251989"/>
            <a:ext cx="924057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224448" y="6887706"/>
            <a:ext cx="2436151" cy="402483"/>
          </a:xfrm>
        </p:spPr>
        <p:txBody>
          <a:bodyPr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4033" y="6887492"/>
            <a:ext cx="6144378" cy="402483"/>
          </a:xfrm>
        </p:spPr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6720767" y="0"/>
            <a:ext cx="352822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771170" y="671971"/>
            <a:ext cx="252016" cy="688770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771170" y="0"/>
            <a:ext cx="252016" cy="5879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6603191" y="159228"/>
            <a:ext cx="587975" cy="269518"/>
          </a:xfrm>
        </p:spPr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1" y="337321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1" y="1769040"/>
            <a:ext cx="9071640" cy="438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679928"/>
            <a:ext cx="10080625" cy="12599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763924"/>
            <a:ext cx="1428089" cy="10919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512094" y="1763924"/>
            <a:ext cx="8568531" cy="10919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931917"/>
            <a:ext cx="1428089" cy="773468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887704"/>
            <a:ext cx="588036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10081" y="5039783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10081" y="5140579"/>
            <a:ext cx="1612900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703626" y="5130500"/>
            <a:ext cx="8376999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596099" y="0"/>
            <a:ext cx="110887" cy="7569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888427" y="6887704"/>
            <a:ext cx="2940182" cy="402483"/>
          </a:xfrm>
        </p:spPr>
        <p:txBody>
          <a:bodyPr rtlCol="0"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5144778"/>
            <a:ext cx="1596099" cy="731472"/>
          </a:xfrm>
        </p:spPr>
        <p:txBody>
          <a:bodyPr rtlCol="0"/>
          <a:lstStyle>
            <a:lvl1pPr>
              <a:defRPr sz="3100"/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764109" y="6887490"/>
            <a:ext cx="5040313" cy="402483"/>
          </a:xfrm>
        </p:spPr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72042" y="251989"/>
            <a:ext cx="8988557" cy="1091953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75402" y="1763924"/>
            <a:ext cx="8988557" cy="498938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720417" y="6887704"/>
            <a:ext cx="2940182" cy="402483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72042" y="6887490"/>
            <a:ext cx="5976368" cy="402483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360741"/>
            <a:ext cx="10080625" cy="35278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411139"/>
            <a:ext cx="588036" cy="25198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51040" y="1411139"/>
            <a:ext cx="9429585" cy="25198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780" indent="-352780" algn="l" rtl="0" eaLnBrk="1" latinLnBrk="0" hangingPunct="1">
        <a:spcBef>
          <a:spcPts val="772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302383" algn="l" rtl="0" eaLnBrk="1" latinLnBrk="0" hangingPunct="1">
        <a:spcBef>
          <a:spcPts val="606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51986" algn="l" rtl="0" eaLnBrk="1" latinLnBrk="0" hangingPunct="1">
        <a:spcBef>
          <a:spcPts val="551"/>
        </a:spcBef>
        <a:buClr>
          <a:schemeClr val="accent2"/>
        </a:buClr>
        <a:buSzPct val="75000"/>
        <a:buFont typeface="Wingdings"/>
        <a:buChar char="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indent="-251986" algn="l" rtl="0" eaLnBrk="1" latinLnBrk="0" hangingPunct="1">
        <a:spcBef>
          <a:spcPts val="441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indent="-251986" algn="l" rtl="0" eaLnBrk="1" latinLnBrk="0" hangingPunct="1">
        <a:spcBef>
          <a:spcPts val="441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Pflichtteil </a:t>
            </a:r>
            <a:r>
              <a:rPr lang="de-DE" dirty="0" smtClean="0"/>
              <a:t>2016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75402" y="1763924"/>
                <a:ext cx="9117438" cy="495578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00"/>
                    </a:solidFill>
                    <a:latin typeface="Calibri" pitchFamily="34" charset="0"/>
                    <a:ea typeface="F52"/>
                    <a:cs typeface="Calibri" pitchFamily="34" charset="0"/>
                  </a:rPr>
                  <a:t>Aufgabe 8: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Bei einem Glücksrad werden die Zahlen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400" dirty="0" smtClean="0"/>
                  <a:t>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400" dirty="0" smtClean="0"/>
                  <a:t>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de-DE" sz="2400" dirty="0" smtClean="0"/>
                  <a:t> bei einmaligem Drehen mit folgenden Wahrscheinlichkeiten angezeigt:</a:t>
                </a:r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45720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400" dirty="0" smtClean="0"/>
                  <a:t>An </a:t>
                </a:r>
                <a:r>
                  <a:rPr lang="de-DE" sz="2400" dirty="0"/>
                  <a:t>dem Glücksrad sollen nur die Wahrscheinlichkeiten für die Zahlen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400" dirty="0"/>
                  <a:t> und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400" dirty="0"/>
                  <a:t> so verändert werden, dass das folgende Spiel fair ist:</a:t>
                </a:r>
                <a:br>
                  <a:rPr lang="de-DE" sz="2400" dirty="0"/>
                </a:br>
                <a:r>
                  <a:rPr lang="de-DE" sz="2400" dirty="0"/>
                  <a:t>Für einen Einsatz von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2,50</m:t>
                    </m:r>
                  </m:oMath>
                </a14:m>
                <a:r>
                  <a:rPr lang="de-DE" sz="2400" dirty="0"/>
                  <a:t> € darf man einmal am Glücksrad drehen.</a:t>
                </a:r>
                <a:br>
                  <a:rPr lang="de-DE" sz="2400" dirty="0"/>
                </a:br>
                <a:r>
                  <a:rPr lang="de-DE" sz="2400" dirty="0"/>
                  <a:t>Die angezeigte Zahl gibt den Auszahlungsbetrag in Euro an.</a:t>
                </a:r>
                <a:br>
                  <a:rPr lang="de-DE" sz="2400" dirty="0"/>
                </a:br>
                <a:r>
                  <a:rPr lang="de-DE" sz="2400" dirty="0"/>
                  <a:t>Bestimmen Sie die entsprechenden Wahrscheinlichkeiten für die Zahlen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400" dirty="0"/>
                  <a:t> und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400" dirty="0" smtClean="0"/>
                  <a:t>.          </a:t>
                </a:r>
                <a:r>
                  <a:rPr lang="de-DE" sz="2400" dirty="0"/>
                  <a:t>					</a:t>
                </a:r>
                <a:r>
                  <a:rPr lang="de-DE" sz="2400" dirty="0" smtClean="0"/>
                  <a:t>         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400" dirty="0"/>
                  <a:t>	</a:t>
                </a:r>
                <a:r>
                  <a:rPr lang="de-DE" sz="2400" dirty="0" smtClean="0"/>
                  <a:t>							            (</a:t>
                </a:r>
                <a:r>
                  <a:rPr lang="de-DE" sz="2400" dirty="0"/>
                  <a:t>4 VP)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75402" y="1763924"/>
                <a:ext cx="9117438" cy="4955787"/>
              </a:xfrm>
              <a:blipFill>
                <a:blip r:embed="rId2"/>
                <a:stretch>
                  <a:fillRect l="-1003" t="-861" r="-468" b="-35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2491040"/>
                  </p:ext>
                </p:extLst>
              </p:nvPr>
            </p:nvGraphicFramePr>
            <p:xfrm>
              <a:off x="2159992" y="3203773"/>
              <a:ext cx="5256586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07302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86855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6024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8144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40364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algn="l" rtl="0" eaLnBrk="1" latinLnBrk="0" hangingPunct="1"/>
                          <a:r>
                            <a:rPr kumimoji="0" lang="de-DE" sz="1800" kern="1200" dirty="0" smtClean="0"/>
                            <a:t>Zahl</a:t>
                          </a:r>
                          <a:endParaRPr kumimoji="0" lang="de-DE" sz="18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800" dirty="0" smtClean="0"/>
                            <a:t>Wahrscheinlichkeit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  <m:t>0,4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  <m:t>0,1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  <m:t>0,3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  <m:t>0,2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2491040"/>
                  </p:ext>
                </p:extLst>
              </p:nvPr>
            </p:nvGraphicFramePr>
            <p:xfrm>
              <a:off x="2159992" y="3203773"/>
              <a:ext cx="5256586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07302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86855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6024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8144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40364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algn="l" rtl="0" eaLnBrk="1" latinLnBrk="0" hangingPunct="1"/>
                          <a:r>
                            <a:rPr kumimoji="0" lang="de-DE" sz="1800" kern="1200" dirty="0" smtClean="0"/>
                            <a:t>Zahl</a:t>
                          </a:r>
                          <a:endParaRPr kumimoji="0" lang="de-DE" sz="18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3"/>
                          <a:stretch>
                            <a:fillRect l="-238462" t="-8065" r="-267133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3"/>
                          <a:stretch>
                            <a:fillRect l="-387200" t="-8065" r="-20560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3"/>
                          <a:stretch>
                            <a:fillRect l="-457895" t="-8065" r="-93233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3"/>
                          <a:stretch>
                            <a:fillRect l="-608197" t="-8065" r="-1639" b="-1209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800" dirty="0" smtClean="0"/>
                            <a:t>Wahrscheinlichkeit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3"/>
                          <a:stretch>
                            <a:fillRect l="-238462" t="-109836" r="-267133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3"/>
                          <a:stretch>
                            <a:fillRect l="-387200" t="-109836" r="-20560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3"/>
                          <a:stretch>
                            <a:fillRect l="-457895" t="-109836" r="-93233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3"/>
                          <a:stretch>
                            <a:fillRect l="-608197" t="-109836" r="-1639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1681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>
                    <a:solidFill>
                      <a:srgbClr val="0000FF"/>
                    </a:solidFill>
                  </a:rPr>
                  <a:t>Neuer Auszahlungsbetrag für „Diamant - Diamant“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Der Veranstalter möchte auf lange Sicht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de-DE" sz="2200" dirty="0" smtClean="0"/>
                  <a:t> Cent pro Spiel gewinnen. Da der Einsatz nach wie vor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0,20 €</m:t>
                    </m:r>
                  </m:oMath>
                </a14:m>
                <a:r>
                  <a:rPr lang="de-DE" sz="2200" dirty="0" smtClean="0"/>
                  <a:t> beträgt, muss nun der Erwartungswert, also der erwartete Gewinn pro Spiel, auf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0,15 €</m:t>
                    </m:r>
                  </m:oMath>
                </a14:m>
                <a:r>
                  <a:rPr lang="de-DE" sz="2200" dirty="0" smtClean="0"/>
                  <a:t> zurückgesetzt werden.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Wir setzen, wie verlangt, den Gewinn für „Diamant-Diamant“ neu an und nennen diesen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 smtClean="0"/>
                  <a:t>. Damit gilt: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=2⋅</m:t>
                    </m:r>
                    <m:r>
                      <m:rPr>
                        <m:sty m:val="p"/>
                      </m:rPr>
                      <a:rPr lang="de-DE" sz="2200" i="1" dirty="0" err="1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=2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sty m:val="p"/>
                      </m:rPr>
                      <a:rPr lang="de-DE" sz="2200" i="1" dirty="0" err="1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+0,2⋅</m:t>
                    </m:r>
                    <m:r>
                      <m:rPr>
                        <m:sty m:val="p"/>
                      </m:rPr>
                      <a:rPr lang="de-DE" sz="2200" i="1" dirty="0" err="1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=0,2</m:t>
                        </m:r>
                      </m:e>
                    </m:d>
                  </m:oMath>
                </a14:m>
                <a:r>
                  <a:rPr lang="de-DE" sz="2200" dirty="0" smtClean="0"/>
                  <a:t> </a:t>
                </a: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/>
                  <a:t>          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=2⋅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</a:rPr>
                      <m:t>+0,2⋅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</a:rPr>
                      <m:t>=0,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Auflösen nach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2200" dirty="0" smtClean="0"/>
                  <a:t> liefert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=0,4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Der neue Auszahlbetrag für „Diamant-Diamant“ liegt bei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0,40 €</m:t>
                    </m:r>
                  </m:oMath>
                </a14:m>
                <a:r>
                  <a:rPr lang="de-DE" sz="2200" dirty="0" smtClean="0"/>
                  <a:t>.</a:t>
                </a: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2013 – Aufgabe B 2</a:t>
            </a:r>
            <a:endParaRPr lang="de-DE" dirty="0"/>
          </a:p>
        </p:txBody>
      </p:sp>
      <p:cxnSp>
        <p:nvCxnSpPr>
          <p:cNvPr id="5" name="Gerader Verbinder 4"/>
          <p:cNvCxnSpPr/>
          <p:nvPr/>
        </p:nvCxnSpPr>
        <p:spPr>
          <a:xfrm>
            <a:off x="8352680" y="6228109"/>
            <a:ext cx="792088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03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Wir modellieren den Auszahlungsbetrag als Zufallsvariable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𝑋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. </a:t>
                </a:r>
                <a:b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</a:b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Laut Aufgabenstellung kann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𝑋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die Werte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1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2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3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oder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4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(Euro) annehmen.</a:t>
                </a:r>
                <a:b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</a:b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Wenn das Spiel fair sein soll muss der erwartete Auszahlungsbetrag dem Einsatz entsprechen. Es muss also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𝐸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  <a:ea typeface="F52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  <a:ea typeface="F52"/>
                            <a:cs typeface="Calibri" pitchFamily="34" charset="0"/>
                          </a:rPr>
                          <m:t>𝑋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=2,5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gelten.</a:t>
                </a:r>
                <a:b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</a:b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Die neuen Wahrscheinlichkeiten für die Zahlen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1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2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seien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𝑎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𝑏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Es folgt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𝐸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  <a:ea typeface="F52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  <a:ea typeface="F52"/>
                            <a:cs typeface="Calibri" pitchFamily="34" charset="0"/>
                          </a:rPr>
                          <m:t>𝑋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=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𝑎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⋅1+ 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𝑏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⋅2+0,3⋅3+0,2⋅4=2,5</m:t>
                    </m:r>
                  </m:oMath>
                </a14:m>
                <a:endParaRPr lang="de-DE" sz="2200" dirty="0" smtClean="0">
                  <a:latin typeface="Calibri" pitchFamily="34" charset="0"/>
                  <a:ea typeface="F52"/>
                  <a:cs typeface="Calibri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itchFamily="34" charset="0"/>
                      </a:rPr>
                      <m:t>⇔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𝑎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⋅1+ 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𝑏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⋅2+1,7=2,5 </m:t>
                    </m:r>
                  </m:oMath>
                </a14:m>
                <a:r>
                  <a:rPr lang="de-DE" sz="2200" b="0" i="1" dirty="0" smtClean="0">
                    <a:latin typeface="Cambria Math" panose="02040503050406030204" pitchFamily="18" charset="0"/>
                    <a:ea typeface="F52"/>
                    <a:cs typeface="Calibri" pitchFamily="34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itchFamily="34" charset="0"/>
                      </a:rPr>
                      <m:t>⇔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itchFamily="34" charset="0"/>
                      </a:rPr>
                      <m:t>𝑎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itchFamily="34" charset="0"/>
                      </a:rPr>
                      <m:t>+2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itchFamily="34" charset="0"/>
                      </a:rPr>
                      <m:t>𝑏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itchFamily="34" charset="0"/>
                      </a:rPr>
                      <m:t>=0,8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</a:t>
                </a:r>
                <a:endParaRPr lang="de-DE" sz="800" dirty="0">
                  <a:latin typeface="Calibri" pitchFamily="34" charset="0"/>
                  <a:ea typeface="F52"/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200" dirty="0">
                    <a:latin typeface="Calibri" pitchFamily="34" charset="0"/>
                    <a:ea typeface="F52"/>
                    <a:cs typeface="Calibri" pitchFamily="34" charset="0"/>
                  </a:rPr>
                  <a:t>Nun müssen wir noch </a:t>
                </a: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beachten, dass die Summe aller Wahrscheinlichkeiten genau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1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ergeben muss. Somit muss gelten: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𝑎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+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𝑏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+0,3+0,2=1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, </a:t>
                </a:r>
                <a:b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</a:b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also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𝑎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+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𝑏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=0,5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.</a:t>
                </a:r>
                <a:endParaRPr lang="de-DE" sz="2200" dirty="0">
                  <a:latin typeface="Calibri" pitchFamily="34" charset="0"/>
                  <a:ea typeface="F52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e 5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976416" y="107429"/>
              <a:ext cx="3960442" cy="6096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6186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5439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57278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61358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557808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65056">
                    <a:tc>
                      <a:txBody>
                        <a:bodyPr/>
                        <a:lstStyle/>
                        <a:p>
                          <a:pPr marL="0" algn="l" rtl="0" eaLnBrk="1" latinLnBrk="0" hangingPunct="1"/>
                          <a:r>
                            <a:rPr kumimoji="0" lang="de-DE" sz="1400" kern="1200" dirty="0" smtClean="0"/>
                            <a:t>Zahl</a:t>
                          </a:r>
                          <a:endParaRPr kumimoji="0" lang="de-DE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65056">
                    <a:tc>
                      <a:txBody>
                        <a:bodyPr/>
                        <a:lstStyle/>
                        <a:p>
                          <a:r>
                            <a:rPr lang="de-DE" sz="1400" dirty="0" smtClean="0"/>
                            <a:t>Wahrscheinlichkeit</a:t>
                          </a:r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0,4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0,1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0,3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0,2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84516542"/>
                  </p:ext>
                </p:extLst>
              </p:nvPr>
            </p:nvGraphicFramePr>
            <p:xfrm>
              <a:off x="5976416" y="107429"/>
              <a:ext cx="3960442" cy="6096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61866"/>
                    <a:gridCol w="654392"/>
                    <a:gridCol w="572787"/>
                    <a:gridCol w="613589"/>
                    <a:gridCol w="557808"/>
                  </a:tblGrid>
                  <a:tr h="304800">
                    <a:tc>
                      <a:txBody>
                        <a:bodyPr/>
                        <a:lstStyle/>
                        <a:p>
                          <a:pPr marL="0" algn="l" rtl="0" eaLnBrk="1" latinLnBrk="0" hangingPunct="1"/>
                          <a:r>
                            <a:rPr kumimoji="0" lang="de-DE" sz="1400" kern="1200" dirty="0" smtClean="0"/>
                            <a:t>Zahl</a:t>
                          </a:r>
                          <a:endParaRPr kumimoji="0" lang="de-DE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41121" t="-1961" r="-270093" b="-11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88298" t="-1961" r="-207447" b="-11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54455" t="-1961" r="-93069" b="-11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08696" t="-1961" r="-2174" b="-117647"/>
                          </a:stretch>
                        </a:blipFill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lang="de-DE" sz="1400" dirty="0" smtClean="0"/>
                            <a:t>Wahrscheinlichkeit</a:t>
                          </a:r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41121" t="-104000" r="-270093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88298" t="-104000" r="-207447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54455" t="-104000" r="-93069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08696" t="-104000" r="-2174" b="-20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6153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Wir haben nun ein lineares Gleichungssystem mit zwei Gleichungen und zwei Unbekannten, das wir wie folgt lösen: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itchFamily="34" charset="0"/>
                      </a:rPr>
                      <m:t>𝐼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itchFamily="34" charset="0"/>
                      </a:rPr>
                      <m:t>.   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itchFamily="34" charset="0"/>
                      </a:rPr>
                      <m:t>𝑎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itchFamily="34" charset="0"/>
                      </a:rPr>
                      <m:t>+2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itchFamily="34" charset="0"/>
                      </a:rPr>
                      <m:t>𝑏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itchFamily="34" charset="0"/>
                      </a:rPr>
                      <m:t>=0,8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</a:t>
                </a:r>
                <a:endParaRPr lang="de-DE" sz="800" dirty="0">
                  <a:latin typeface="Calibri" pitchFamily="34" charset="0"/>
                  <a:ea typeface="F52"/>
                  <a:cs typeface="Calibri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𝐼𝐼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.  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𝑎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+ 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𝑏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 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=0,5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de-DE" sz="2200" dirty="0" smtClean="0">
                    <a:ea typeface="F52"/>
                    <a:cs typeface="Calibri" pitchFamily="34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𝑏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 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=0,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3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 </a:t>
                </a:r>
              </a:p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Eingesetzt in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𝐼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.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folgt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itchFamily="34" charset="0"/>
                      </a:rPr>
                      <m:t>𝑎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itchFamily="34" charset="0"/>
                      </a:rPr>
                      <m:t>+2⋅0,3=0,8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, also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itchFamily="34" charset="0"/>
                      </a:rPr>
                      <m:t>𝑎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itchFamily="34" charset="0"/>
                      </a:rPr>
                      <m:t>=0,2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de-DE" sz="800" dirty="0" smtClean="0">
                  <a:latin typeface="Calibri" pitchFamily="34" charset="0"/>
                  <a:ea typeface="F52"/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200" b="1" dirty="0" smtClean="0">
                    <a:latin typeface="Calibri" pitchFamily="34" charset="0"/>
                    <a:ea typeface="F52"/>
                    <a:cs typeface="Calibri" pitchFamily="34" charset="0"/>
                  </a:rPr>
                  <a:t>Ergebnis:</a:t>
                </a: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Damit das Spiel fair wird, müssen die Wahrscheinlichkeiten (und damit </a:t>
                </a:r>
                <a:b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</a:b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das Glücksrad) so verändert werden, dass die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1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mit einer Wahrscheinlichkeit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0,2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20 %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) und die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2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mit einer Wahrscheinlichkeit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0,3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30 %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) gedreht wird.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 r="-6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Pflichtteil </a:t>
            </a:r>
            <a:r>
              <a:rPr lang="de-DE" dirty="0" smtClean="0"/>
              <a:t>2016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e 5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976416" y="107429"/>
              <a:ext cx="3960442" cy="6096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6186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5439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57278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61358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557808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65056">
                    <a:tc>
                      <a:txBody>
                        <a:bodyPr/>
                        <a:lstStyle/>
                        <a:p>
                          <a:pPr marL="0" algn="l" rtl="0" eaLnBrk="1" latinLnBrk="0" hangingPunct="1"/>
                          <a:r>
                            <a:rPr kumimoji="0" lang="de-DE" sz="1400" kern="1200" dirty="0" smtClean="0"/>
                            <a:t>Zahl</a:t>
                          </a:r>
                          <a:endParaRPr kumimoji="0" lang="de-DE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65056">
                    <a:tc>
                      <a:txBody>
                        <a:bodyPr/>
                        <a:lstStyle/>
                        <a:p>
                          <a:r>
                            <a:rPr lang="de-DE" sz="1400" dirty="0" smtClean="0"/>
                            <a:t>Wahrscheinlichkeit</a:t>
                          </a:r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0,3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0,2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4113855"/>
                  </p:ext>
                </p:extLst>
              </p:nvPr>
            </p:nvGraphicFramePr>
            <p:xfrm>
              <a:off x="5976416" y="107429"/>
              <a:ext cx="3960442" cy="6096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61866"/>
                    <a:gridCol w="654392"/>
                    <a:gridCol w="572787"/>
                    <a:gridCol w="613589"/>
                    <a:gridCol w="557808"/>
                  </a:tblGrid>
                  <a:tr h="304800">
                    <a:tc>
                      <a:txBody>
                        <a:bodyPr/>
                        <a:lstStyle/>
                        <a:p>
                          <a:pPr marL="0" algn="l" rtl="0" eaLnBrk="1" latinLnBrk="0" hangingPunct="1"/>
                          <a:r>
                            <a:rPr kumimoji="0" lang="de-DE" sz="1400" kern="1200" dirty="0" smtClean="0"/>
                            <a:t>Zahl</a:t>
                          </a:r>
                          <a:endParaRPr kumimoji="0" lang="de-DE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41121" t="-1961" r="-270093" b="-11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88298" t="-1961" r="-207447" b="-11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54455" t="-1961" r="-93069" b="-11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08696" t="-1961" r="-2174" b="-117647"/>
                          </a:stretch>
                        </a:blipFill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lang="de-DE" sz="1400" dirty="0" smtClean="0"/>
                            <a:t>Wahrscheinlichkeit</a:t>
                          </a:r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41121" t="-104000" r="-270093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88298" t="-104000" r="-207447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54455" t="-104000" r="-93069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08696" t="-104000" r="-2174" b="-20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2" name="Gruppieren 1"/>
          <p:cNvGrpSpPr/>
          <p:nvPr/>
        </p:nvGrpSpPr>
        <p:grpSpPr>
          <a:xfrm>
            <a:off x="2816448" y="2765643"/>
            <a:ext cx="941324" cy="463922"/>
            <a:chOff x="2816448" y="2765643"/>
            <a:chExt cx="941324" cy="463922"/>
          </a:xfrm>
        </p:grpSpPr>
        <p:cxnSp>
          <p:nvCxnSpPr>
            <p:cNvPr id="7" name="Gerader Verbinder 6"/>
            <p:cNvCxnSpPr/>
            <p:nvPr/>
          </p:nvCxnSpPr>
          <p:spPr>
            <a:xfrm>
              <a:off x="2816448" y="2771725"/>
              <a:ext cx="495672" cy="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r Verbinder 7"/>
            <p:cNvCxnSpPr/>
            <p:nvPr/>
          </p:nvCxnSpPr>
          <p:spPr>
            <a:xfrm>
              <a:off x="3312120" y="2765643"/>
              <a:ext cx="0" cy="463922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/>
            <p:cNvCxnSpPr/>
            <p:nvPr/>
          </p:nvCxnSpPr>
          <p:spPr>
            <a:xfrm>
              <a:off x="2816448" y="3220823"/>
              <a:ext cx="495672" cy="0"/>
            </a:xfrm>
            <a:prstGeom prst="line">
              <a:avLst/>
            </a:prstGeom>
            <a:ln w="19050">
              <a:solidFill>
                <a:srgbClr val="FF6600"/>
              </a:solidFill>
              <a:head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hteck 13"/>
                <p:cNvSpPr/>
                <p:nvPr/>
              </p:nvSpPr>
              <p:spPr>
                <a:xfrm>
                  <a:off x="3347083" y="2765643"/>
                  <a:ext cx="41068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itchFamily="34" charset="0"/>
                          </a:rPr>
                          <m:t>−</m:t>
                        </m:r>
                      </m:oMath>
                    </m:oMathPara>
                  </a14:m>
                  <a:endParaRPr lang="de-DE" dirty="0"/>
                </a:p>
              </p:txBody>
            </p:sp>
          </mc:Choice>
          <mc:Fallback xmlns="">
            <p:sp>
              <p:nvSpPr>
                <p:cNvPr id="14" name="Rechteck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7083" y="2765643"/>
                  <a:ext cx="410689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5" name="Gerader Verbinder 14"/>
          <p:cNvCxnSpPr/>
          <p:nvPr/>
        </p:nvCxnSpPr>
        <p:spPr>
          <a:xfrm>
            <a:off x="781737" y="3419797"/>
            <a:ext cx="188231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 flipV="1">
            <a:off x="5904408" y="5652045"/>
            <a:ext cx="264062" cy="548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 flipV="1">
            <a:off x="3384128" y="6012085"/>
            <a:ext cx="264062" cy="548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V="1">
            <a:off x="1295896" y="6012085"/>
            <a:ext cx="319515" cy="548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V="1">
            <a:off x="7488584" y="6012085"/>
            <a:ext cx="319515" cy="548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60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Pflichtteil </a:t>
            </a:r>
            <a:r>
              <a:rPr lang="de-DE" dirty="0" smtClean="0"/>
              <a:t>2013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>
                    <a:solidFill>
                      <a:srgbClr val="000000"/>
                    </a:solidFill>
                    <a:latin typeface="Calibri" pitchFamily="34" charset="0"/>
                    <a:ea typeface="F52"/>
                    <a:cs typeface="Calibri" pitchFamily="34" charset="0"/>
                  </a:rPr>
                  <a:t>Aufgabe 8:</a:t>
                </a:r>
                <a:endParaRPr lang="de-DE" sz="2200" dirty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Neun Spielkarten (vier Asse, drei Könige und zwei Damen) liegen verdeckt auf dem Tisch.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a) …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Die neun Spielkarten werden gemischt und erneut verdeckt ausgelegt. Laura dreht nun so lange Karten um und lässt sie aufgedeckt auf dem Tisch liegen, bis ein Ass erscheint. Die Zufallsvariable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𝑋</m:t>
                    </m:r>
                  </m:oMath>
                </a14:m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 gibt die Anzahl der aufgedeckten Spielkarten an.</a:t>
                </a:r>
                <a:br>
                  <a:rPr lang="de-DE" sz="2200" dirty="0">
                    <a:latin typeface="Calibri" pitchFamily="34" charset="0"/>
                    <a:cs typeface="Calibri" pitchFamily="34" charset="0"/>
                  </a:rPr>
                </a:br>
                <a:r>
                  <a:rPr lang="de-DE" sz="800" dirty="0"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de-DE" sz="800" dirty="0">
                    <a:latin typeface="Calibri" pitchFamily="34" charset="0"/>
                    <a:cs typeface="Calibri" pitchFamily="34" charset="0"/>
                  </a:rPr>
                </a:br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Welche Werte kann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𝑋</m:t>
                    </m:r>
                  </m:oMath>
                </a14:m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 annehmen?</a:t>
                </a:r>
                <a:br>
                  <a:rPr lang="de-DE" sz="2200" dirty="0">
                    <a:latin typeface="Calibri" pitchFamily="34" charset="0"/>
                    <a:cs typeface="Calibri" pitchFamily="34" charset="0"/>
                  </a:rPr>
                </a:br>
                <a:r>
                  <a:rPr lang="de-DE" sz="800" dirty="0"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de-DE" sz="800" dirty="0">
                    <a:latin typeface="Calibri" pitchFamily="34" charset="0"/>
                    <a:cs typeface="Calibri" pitchFamily="34" charset="0"/>
                  </a:rPr>
                </a:br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Berechnen Sie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𝑋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≤2</m:t>
                        </m:r>
                      </m:e>
                    </m:d>
                  </m:oMath>
                </a14:m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.</a:t>
                </a:r>
              </a:p>
              <a:p>
                <a:pPr marL="0" lvl="0" indent="0">
                  <a:buClrTx/>
                  <a:buSzPct val="100000"/>
                  <a:buNone/>
                </a:pPr>
                <a:r>
                  <a:rPr lang="de-DE" sz="2200" dirty="0"/>
                  <a:t>								            (4 VP)</a:t>
                </a:r>
                <a:endParaRPr lang="de-DE" sz="2200" dirty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115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09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b)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Es gibt insgesamt 9 Karten.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Ein Ass wird frühestens beim ersten und spätestens beim sechsten Um-drehen aufgedeckt, daher kann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𝑋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 nur Werte zwischen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cs typeface="Calibri" pitchFamily="34" charset="0"/>
                      </a:rPr>
                      <m:t>1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cs typeface="Calibri" pitchFamily="34" charset="0"/>
                      </a:rPr>
                      <m:t>6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 annehmen.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Es gilt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𝑋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=1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  <a:cs typeface="Calibri" pitchFamily="34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4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𝑋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=2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=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5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9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  <a:cs typeface="Calibri" pitchFamily="34" charset="0"/>
                      </a:rPr>
                      <m:t>⋅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4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8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  <a:cs typeface="Calibri" pitchFamily="34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5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 und somit</a:t>
                </a:r>
                <a:endParaRPr lang="de-DE" sz="2200" dirty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  <a:cs typeface="Calibri" pitchFamily="34" charset="0"/>
                      </a:rPr>
                      <m:t>𝑃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𝑋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≤2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=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𝑋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=1</m:t>
                        </m:r>
                      </m:e>
                    </m:d>
                  </m:oMath>
                </a14:m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+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𝑋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=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2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  <a:cs typeface="Calibri" pitchFamily="34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4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9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  <a:cs typeface="Calibri" pitchFamily="34" charset="0"/>
                      </a:rPr>
                      <m:t>+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5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18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  <a:cs typeface="Calibri" pitchFamily="34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13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  <a:cs typeface="Calibri" pitchFamily="34" charset="0"/>
                          </a:rPr>
                          <m:t>18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  <a:cs typeface="Calibri" pitchFamily="34" charset="0"/>
                      </a:rPr>
                      <m:t>≈72,2%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8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>
                    <a:latin typeface="Calibri" pitchFamily="34" charset="0"/>
                    <a:cs typeface="Calibri" pitchFamily="34" charset="0"/>
                  </a:rPr>
                  <a:t>Ergebnis:</a:t>
                </a:r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𝑋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cs typeface="Calibri" pitchFamily="34" charset="0"/>
                      </a:rPr>
                      <m:t>∈{1,2,3,4,5,6}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𝑋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≤2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=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13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18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≈72,2%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7884262" y="107429"/>
                <a:ext cx="21660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SzPct val="100000"/>
                </a:pP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de-DE" sz="1400" dirty="0"/>
                  <a:t> Asse,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sz="1400" dirty="0"/>
                  <a:t> Könige,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1400" dirty="0"/>
                  <a:t> Damen </a:t>
                </a:r>
                <a:endParaRPr lang="de-DE" sz="1400" dirty="0" smtClean="0"/>
              </a:p>
              <a:p>
                <a:pPr>
                  <a:buSzPct val="100000"/>
                </a:pPr>
                <a:r>
                  <a:rPr lang="de-DE" sz="1400" dirty="0">
                    <a:ea typeface="OpenSymbol" panose="05010000000000000000" pitchFamily="2" charset="0"/>
                  </a:rPr>
                  <a:t>S</a:t>
                </a:r>
                <a:r>
                  <a:rPr lang="de-DE" sz="1400" dirty="0" smtClean="0">
                    <a:ea typeface="OpenSymbol" panose="05010000000000000000" pitchFamily="2" charset="0"/>
                  </a:rPr>
                  <a:t>umme: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9</m:t>
                    </m:r>
                  </m:oMath>
                </a14:m>
                <a:r>
                  <a:rPr lang="de-DE" sz="1400" dirty="0">
                    <a:ea typeface="OpenSymbol" panose="05010000000000000000" pitchFamily="2" charset="0"/>
                  </a:rPr>
                  <a:t> Karten</a:t>
                </a: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262" y="107429"/>
                <a:ext cx="2166042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843" t="-2353" b="-117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4464248" y="5003973"/>
            <a:ext cx="2808312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74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ClrTx/>
              <a:buSzPct val="100000"/>
              <a:buNone/>
            </a:pPr>
            <a:r>
              <a:rPr lang="de-DE" sz="2200" b="1" dirty="0" smtClean="0"/>
              <a:t>Aufgabe B 2.2</a:t>
            </a:r>
          </a:p>
          <a:p>
            <a:pPr marL="0" indent="0">
              <a:buClrTx/>
              <a:buSzPct val="100000"/>
              <a:buNone/>
            </a:pPr>
            <a:r>
              <a:rPr lang="de-DE" sz="2200" dirty="0" smtClean="0"/>
              <a:t>Auf zwei Glücksrädern befinden sich jeweils </a:t>
            </a:r>
            <a:br>
              <a:rPr lang="de-DE" sz="2200" dirty="0" smtClean="0"/>
            </a:br>
            <a:r>
              <a:rPr lang="de-DE" sz="2200" dirty="0" smtClean="0"/>
              <a:t>sechs gleich große Felder. Bei jedem Spiel </a:t>
            </a:r>
            <a:br>
              <a:rPr lang="de-DE" sz="2200" dirty="0" smtClean="0"/>
            </a:br>
            <a:r>
              <a:rPr lang="de-DE" sz="2200" dirty="0" smtClean="0"/>
              <a:t>werden die Räder einmal in Drehung </a:t>
            </a:r>
            <a:br>
              <a:rPr lang="de-DE" sz="2200" dirty="0" smtClean="0"/>
            </a:br>
            <a:r>
              <a:rPr lang="de-DE" sz="2200" dirty="0" smtClean="0"/>
              <a:t>versetzt. Sie laufen dann unabhängig </a:t>
            </a:r>
            <a:br>
              <a:rPr lang="de-DE" sz="2200" dirty="0" smtClean="0"/>
            </a:br>
            <a:r>
              <a:rPr lang="de-DE" sz="2200" dirty="0" smtClean="0"/>
              <a:t>voneinander aus und bleiben so stehen, </a:t>
            </a:r>
            <a:br>
              <a:rPr lang="de-DE" sz="2200" dirty="0" smtClean="0"/>
            </a:br>
            <a:r>
              <a:rPr lang="de-DE" sz="2200" dirty="0" smtClean="0"/>
              <a:t>dass von jedem Rad genau ein Feld im Rahmen </a:t>
            </a:r>
            <a:br>
              <a:rPr lang="de-DE" sz="2200" dirty="0" smtClean="0"/>
            </a:br>
            <a:r>
              <a:rPr lang="de-DE" sz="2200" dirty="0" smtClean="0"/>
              <a:t>sichtbar ist.</a:t>
            </a:r>
            <a:endParaRPr lang="de-DE" sz="2200" dirty="0"/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2013 – Aufgabe B 2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7382096" y="3872485"/>
            <a:ext cx="963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Rahmen</a:t>
            </a:r>
            <a:endParaRPr lang="de-DE" dirty="0"/>
          </a:p>
        </p:txBody>
      </p:sp>
      <p:grpSp>
        <p:nvGrpSpPr>
          <p:cNvPr id="97" name="Gruppieren 96"/>
          <p:cNvGrpSpPr/>
          <p:nvPr/>
        </p:nvGrpSpPr>
        <p:grpSpPr>
          <a:xfrm>
            <a:off x="6051319" y="2098297"/>
            <a:ext cx="1789870" cy="1785600"/>
            <a:chOff x="6074081" y="4874557"/>
            <a:chExt cx="1789870" cy="1785600"/>
          </a:xfrm>
        </p:grpSpPr>
        <p:pic>
          <p:nvPicPr>
            <p:cNvPr id="96" name="Grafik 9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7422827">
              <a:off x="6331122" y="6037614"/>
              <a:ext cx="685800" cy="381000"/>
            </a:xfrm>
            <a:prstGeom prst="rect">
              <a:avLst/>
            </a:prstGeom>
          </p:spPr>
        </p:pic>
        <p:pic>
          <p:nvPicPr>
            <p:cNvPr id="95" name="Grafik 9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4175436">
              <a:off x="6359182" y="5101165"/>
              <a:ext cx="685800" cy="381000"/>
            </a:xfrm>
            <a:prstGeom prst="rect">
              <a:avLst/>
            </a:prstGeom>
          </p:spPr>
        </p:pic>
        <p:pic>
          <p:nvPicPr>
            <p:cNvPr id="94" name="Grafik 9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78151" y="5562801"/>
              <a:ext cx="685800" cy="381000"/>
            </a:xfrm>
            <a:prstGeom prst="rect">
              <a:avLst/>
            </a:prstGeom>
          </p:spPr>
        </p:pic>
        <p:sp>
          <p:nvSpPr>
            <p:cNvPr id="18" name="Stern mit 5 Zacken 17"/>
            <p:cNvSpPr/>
            <p:nvPr/>
          </p:nvSpPr>
          <p:spPr>
            <a:xfrm rot="20947706">
              <a:off x="7037556" y="6016035"/>
              <a:ext cx="436529" cy="418952"/>
            </a:xfrm>
            <a:prstGeom prst="star5">
              <a:avLst>
                <a:gd name="adj" fmla="val 22147"/>
                <a:gd name="hf" fmla="val 105146"/>
                <a:gd name="vf" fmla="val 11055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4" name="Gruppieren 23"/>
            <p:cNvGrpSpPr/>
            <p:nvPr/>
          </p:nvGrpSpPr>
          <p:grpSpPr>
            <a:xfrm>
              <a:off x="6074081" y="4874557"/>
              <a:ext cx="1785601" cy="1785600"/>
              <a:chOff x="6074081" y="4082469"/>
              <a:chExt cx="1785601" cy="1785600"/>
            </a:xfrm>
          </p:grpSpPr>
          <p:grpSp>
            <p:nvGrpSpPr>
              <p:cNvPr id="19" name="Gruppieren 18"/>
              <p:cNvGrpSpPr/>
              <p:nvPr/>
            </p:nvGrpSpPr>
            <p:grpSpPr>
              <a:xfrm>
                <a:off x="6074549" y="4082469"/>
                <a:ext cx="1784666" cy="1785600"/>
                <a:chOff x="3393034" y="4427909"/>
                <a:chExt cx="1784666" cy="1785600"/>
              </a:xfrm>
            </p:grpSpPr>
            <p:sp>
              <p:nvSpPr>
                <p:cNvPr id="7" name="Ellipse 6"/>
                <p:cNvSpPr/>
                <p:nvPr/>
              </p:nvSpPr>
              <p:spPr>
                <a:xfrm>
                  <a:off x="3393034" y="4427909"/>
                  <a:ext cx="1784666" cy="17856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cxnSp>
              <p:nvCxnSpPr>
                <p:cNvPr id="4" name="Gerader Verbinder 3"/>
                <p:cNvCxnSpPr>
                  <a:stCxn id="7" idx="0"/>
                  <a:endCxn id="7" idx="4"/>
                </p:cNvCxnSpPr>
                <p:nvPr/>
              </p:nvCxnSpPr>
              <p:spPr>
                <a:xfrm>
                  <a:off x="4285367" y="4427909"/>
                  <a:ext cx="0" cy="17856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" name="Gerader Verbinder 21"/>
              <p:cNvCxnSpPr/>
              <p:nvPr/>
            </p:nvCxnSpPr>
            <p:spPr>
              <a:xfrm rot="3600000">
                <a:off x="6966881" y="4082469"/>
                <a:ext cx="0" cy="17856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Gerader Verbinder 22"/>
              <p:cNvCxnSpPr/>
              <p:nvPr/>
            </p:nvCxnSpPr>
            <p:spPr>
              <a:xfrm rot="-3600000">
                <a:off x="6966882" y="4059274"/>
                <a:ext cx="0" cy="17856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uppieren 70"/>
            <p:cNvGrpSpPr/>
            <p:nvPr/>
          </p:nvGrpSpPr>
          <p:grpSpPr>
            <a:xfrm>
              <a:off x="6229549" y="5486772"/>
              <a:ext cx="366260" cy="504509"/>
              <a:chOff x="3425819" y="5812053"/>
              <a:chExt cx="366260" cy="504509"/>
            </a:xfrm>
          </p:grpSpPr>
          <p:cxnSp>
            <p:nvCxnSpPr>
              <p:cNvPr id="26" name="Gerader Verbinder 25"/>
              <p:cNvCxnSpPr/>
              <p:nvPr/>
            </p:nvCxnSpPr>
            <p:spPr>
              <a:xfrm>
                <a:off x="3528144" y="5812562"/>
                <a:ext cx="263935" cy="25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Gerader Verbinder 29"/>
              <p:cNvCxnSpPr/>
              <p:nvPr/>
            </p:nvCxnSpPr>
            <p:spPr>
              <a:xfrm flipH="1">
                <a:off x="3528144" y="6064562"/>
                <a:ext cx="263935" cy="25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Gerader Verbinder 31"/>
              <p:cNvCxnSpPr/>
              <p:nvPr/>
            </p:nvCxnSpPr>
            <p:spPr>
              <a:xfrm flipH="1">
                <a:off x="3528144" y="5812562"/>
                <a:ext cx="2" cy="50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Ellipse 37"/>
              <p:cNvSpPr/>
              <p:nvPr/>
            </p:nvSpPr>
            <p:spPr>
              <a:xfrm>
                <a:off x="3425819" y="5910199"/>
                <a:ext cx="28800" cy="320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9" name="Gerader Verbinder 38"/>
              <p:cNvCxnSpPr/>
              <p:nvPr/>
            </p:nvCxnSpPr>
            <p:spPr>
              <a:xfrm flipV="1">
                <a:off x="3449787" y="5812053"/>
                <a:ext cx="79610" cy="9084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Gerader Verbinder 40"/>
              <p:cNvCxnSpPr/>
              <p:nvPr/>
            </p:nvCxnSpPr>
            <p:spPr>
              <a:xfrm>
                <a:off x="3449161" y="6227923"/>
                <a:ext cx="62236" cy="736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/>
              <p:cNvCxnSpPr/>
              <p:nvPr/>
            </p:nvCxnSpPr>
            <p:spPr>
              <a:xfrm>
                <a:off x="3527452" y="5989891"/>
                <a:ext cx="252000" cy="7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Gerader Verbinder 46"/>
              <p:cNvCxnSpPr/>
              <p:nvPr/>
            </p:nvCxnSpPr>
            <p:spPr>
              <a:xfrm>
                <a:off x="3525688" y="6046562"/>
                <a:ext cx="252000" cy="1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Gerader Verbinder 48"/>
              <p:cNvCxnSpPr/>
              <p:nvPr/>
            </p:nvCxnSpPr>
            <p:spPr>
              <a:xfrm flipV="1">
                <a:off x="3527160" y="6076337"/>
                <a:ext cx="248783" cy="7199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r Verbinder 49"/>
              <p:cNvCxnSpPr/>
              <p:nvPr/>
            </p:nvCxnSpPr>
            <p:spPr>
              <a:xfrm flipV="1">
                <a:off x="3525418" y="6073666"/>
                <a:ext cx="248783" cy="179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6" name="Gruppieren 65"/>
              <p:cNvGrpSpPr/>
              <p:nvPr/>
            </p:nvGrpSpPr>
            <p:grpSpPr>
              <a:xfrm>
                <a:off x="3450401" y="5902599"/>
                <a:ext cx="330545" cy="159424"/>
                <a:chOff x="3450401" y="5906903"/>
                <a:chExt cx="330545" cy="150817"/>
              </a:xfrm>
            </p:grpSpPr>
            <p:cxnSp>
              <p:nvCxnSpPr>
                <p:cNvPr id="44" name="Gerader Verbinder 43"/>
                <p:cNvCxnSpPr/>
                <p:nvPr/>
              </p:nvCxnSpPr>
              <p:spPr>
                <a:xfrm>
                  <a:off x="3528946" y="5909743"/>
                  <a:ext cx="252000" cy="1479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Gerader Verbinder 54"/>
                <p:cNvCxnSpPr>
                  <a:stCxn id="38" idx="7"/>
                </p:cNvCxnSpPr>
                <p:nvPr/>
              </p:nvCxnSpPr>
              <p:spPr>
                <a:xfrm flipV="1">
                  <a:off x="3450401" y="5906903"/>
                  <a:ext cx="82575" cy="502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Gerader Verbinder 57"/>
              <p:cNvCxnSpPr/>
              <p:nvPr/>
            </p:nvCxnSpPr>
            <p:spPr>
              <a:xfrm flipV="1">
                <a:off x="3456136" y="6000758"/>
                <a:ext cx="72000" cy="25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Gerader Verbinder 58"/>
              <p:cNvCxnSpPr/>
              <p:nvPr/>
            </p:nvCxnSpPr>
            <p:spPr>
              <a:xfrm rot="2700000" flipV="1">
                <a:off x="3454502" y="6117062"/>
                <a:ext cx="72000" cy="25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Gerader Verbinder 59"/>
              <p:cNvCxnSpPr/>
              <p:nvPr/>
            </p:nvCxnSpPr>
            <p:spPr>
              <a:xfrm flipV="1">
                <a:off x="3456136" y="6048181"/>
                <a:ext cx="72000" cy="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Gerader Verbinder 60"/>
              <p:cNvCxnSpPr/>
              <p:nvPr/>
            </p:nvCxnSpPr>
            <p:spPr>
              <a:xfrm>
                <a:off x="3456136" y="6084093"/>
                <a:ext cx="72000" cy="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8" name="Gruppieren 67"/>
              <p:cNvGrpSpPr/>
              <p:nvPr/>
            </p:nvGrpSpPr>
            <p:grpSpPr>
              <a:xfrm flipV="1">
                <a:off x="3456136" y="6073611"/>
                <a:ext cx="330545" cy="161439"/>
                <a:chOff x="3450401" y="5906903"/>
                <a:chExt cx="330545" cy="150817"/>
              </a:xfrm>
            </p:grpSpPr>
            <p:cxnSp>
              <p:nvCxnSpPr>
                <p:cNvPr id="69" name="Gerader Verbinder 68"/>
                <p:cNvCxnSpPr/>
                <p:nvPr/>
              </p:nvCxnSpPr>
              <p:spPr>
                <a:xfrm>
                  <a:off x="3528946" y="5909743"/>
                  <a:ext cx="252000" cy="1479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Gerader Verbinder 69"/>
                <p:cNvCxnSpPr/>
                <p:nvPr/>
              </p:nvCxnSpPr>
              <p:spPr>
                <a:xfrm flipV="1">
                  <a:off x="3450401" y="5906903"/>
                  <a:ext cx="82575" cy="502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2" name="Gruppieren 71"/>
            <p:cNvGrpSpPr/>
            <p:nvPr/>
          </p:nvGrpSpPr>
          <p:grpSpPr>
            <a:xfrm rot="7305753">
              <a:off x="7077982" y="5033911"/>
              <a:ext cx="366260" cy="504509"/>
              <a:chOff x="3425819" y="5812053"/>
              <a:chExt cx="366260" cy="504509"/>
            </a:xfrm>
          </p:grpSpPr>
          <p:cxnSp>
            <p:nvCxnSpPr>
              <p:cNvPr id="73" name="Gerader Verbinder 72"/>
              <p:cNvCxnSpPr/>
              <p:nvPr/>
            </p:nvCxnSpPr>
            <p:spPr>
              <a:xfrm>
                <a:off x="3528144" y="5812562"/>
                <a:ext cx="263935" cy="25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Gerader Verbinder 73"/>
              <p:cNvCxnSpPr/>
              <p:nvPr/>
            </p:nvCxnSpPr>
            <p:spPr>
              <a:xfrm flipH="1">
                <a:off x="3528144" y="6064562"/>
                <a:ext cx="263935" cy="25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Gerader Verbinder 74"/>
              <p:cNvCxnSpPr/>
              <p:nvPr/>
            </p:nvCxnSpPr>
            <p:spPr>
              <a:xfrm flipH="1">
                <a:off x="3528144" y="5812562"/>
                <a:ext cx="2" cy="50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Ellipse 75"/>
              <p:cNvSpPr/>
              <p:nvPr/>
            </p:nvSpPr>
            <p:spPr>
              <a:xfrm>
                <a:off x="3425819" y="5910199"/>
                <a:ext cx="28800" cy="320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77" name="Gerader Verbinder 76"/>
              <p:cNvCxnSpPr/>
              <p:nvPr/>
            </p:nvCxnSpPr>
            <p:spPr>
              <a:xfrm flipV="1">
                <a:off x="3449787" y="5812053"/>
                <a:ext cx="79610" cy="9084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Gerader Verbinder 77"/>
              <p:cNvCxnSpPr/>
              <p:nvPr/>
            </p:nvCxnSpPr>
            <p:spPr>
              <a:xfrm>
                <a:off x="3449161" y="6227923"/>
                <a:ext cx="62236" cy="736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Gerader Verbinder 78"/>
              <p:cNvCxnSpPr/>
              <p:nvPr/>
            </p:nvCxnSpPr>
            <p:spPr>
              <a:xfrm>
                <a:off x="3527452" y="5989891"/>
                <a:ext cx="252000" cy="7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Gerader Verbinder 79"/>
              <p:cNvCxnSpPr/>
              <p:nvPr/>
            </p:nvCxnSpPr>
            <p:spPr>
              <a:xfrm>
                <a:off x="3525688" y="6046562"/>
                <a:ext cx="252000" cy="1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Gerader Verbinder 80"/>
              <p:cNvCxnSpPr/>
              <p:nvPr/>
            </p:nvCxnSpPr>
            <p:spPr>
              <a:xfrm flipV="1">
                <a:off x="3527160" y="6076337"/>
                <a:ext cx="248783" cy="7199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Gerader Verbinder 81"/>
              <p:cNvCxnSpPr/>
              <p:nvPr/>
            </p:nvCxnSpPr>
            <p:spPr>
              <a:xfrm flipV="1">
                <a:off x="3525418" y="6073666"/>
                <a:ext cx="248783" cy="179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3" name="Gruppieren 82"/>
              <p:cNvGrpSpPr/>
              <p:nvPr/>
            </p:nvGrpSpPr>
            <p:grpSpPr>
              <a:xfrm>
                <a:off x="3450401" y="5902599"/>
                <a:ext cx="330545" cy="159424"/>
                <a:chOff x="3450401" y="5906903"/>
                <a:chExt cx="330545" cy="150817"/>
              </a:xfrm>
            </p:grpSpPr>
            <p:cxnSp>
              <p:nvCxnSpPr>
                <p:cNvPr id="91" name="Gerader Verbinder 90"/>
                <p:cNvCxnSpPr/>
                <p:nvPr/>
              </p:nvCxnSpPr>
              <p:spPr>
                <a:xfrm>
                  <a:off x="3528946" y="5909743"/>
                  <a:ext cx="252000" cy="1479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Gerader Verbinder 91"/>
                <p:cNvCxnSpPr>
                  <a:stCxn id="76" idx="7"/>
                </p:cNvCxnSpPr>
                <p:nvPr/>
              </p:nvCxnSpPr>
              <p:spPr>
                <a:xfrm flipV="1">
                  <a:off x="3450401" y="5906903"/>
                  <a:ext cx="82575" cy="502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4" name="Gerader Verbinder 83"/>
              <p:cNvCxnSpPr/>
              <p:nvPr/>
            </p:nvCxnSpPr>
            <p:spPr>
              <a:xfrm flipV="1">
                <a:off x="3456136" y="6000758"/>
                <a:ext cx="72000" cy="25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Gerader Verbinder 84"/>
              <p:cNvCxnSpPr/>
              <p:nvPr/>
            </p:nvCxnSpPr>
            <p:spPr>
              <a:xfrm rot="2700000" flipV="1">
                <a:off x="3454502" y="6117062"/>
                <a:ext cx="72000" cy="25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Gerader Verbinder 85"/>
              <p:cNvCxnSpPr/>
              <p:nvPr/>
            </p:nvCxnSpPr>
            <p:spPr>
              <a:xfrm flipV="1">
                <a:off x="3456136" y="6048181"/>
                <a:ext cx="72000" cy="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Gerader Verbinder 86"/>
              <p:cNvCxnSpPr/>
              <p:nvPr/>
            </p:nvCxnSpPr>
            <p:spPr>
              <a:xfrm>
                <a:off x="3456136" y="6084093"/>
                <a:ext cx="72000" cy="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8" name="Gruppieren 87"/>
              <p:cNvGrpSpPr/>
              <p:nvPr/>
            </p:nvGrpSpPr>
            <p:grpSpPr>
              <a:xfrm flipV="1">
                <a:off x="3456136" y="6073611"/>
                <a:ext cx="330545" cy="161439"/>
                <a:chOff x="3450401" y="5906903"/>
                <a:chExt cx="330545" cy="150817"/>
              </a:xfrm>
            </p:grpSpPr>
            <p:cxnSp>
              <p:nvCxnSpPr>
                <p:cNvPr id="89" name="Gerader Verbinder 88"/>
                <p:cNvCxnSpPr/>
                <p:nvPr/>
              </p:nvCxnSpPr>
              <p:spPr>
                <a:xfrm>
                  <a:off x="3528946" y="5909743"/>
                  <a:ext cx="252000" cy="1479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Gerader Verbinder 89"/>
                <p:cNvCxnSpPr/>
                <p:nvPr/>
              </p:nvCxnSpPr>
              <p:spPr>
                <a:xfrm flipV="1">
                  <a:off x="3450401" y="5906903"/>
                  <a:ext cx="82575" cy="502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98" name="Gruppieren 97"/>
          <p:cNvGrpSpPr/>
          <p:nvPr/>
        </p:nvGrpSpPr>
        <p:grpSpPr>
          <a:xfrm>
            <a:off x="7886727" y="2067550"/>
            <a:ext cx="1789870" cy="1785600"/>
            <a:chOff x="6074081" y="4874557"/>
            <a:chExt cx="1789870" cy="1785600"/>
          </a:xfrm>
        </p:grpSpPr>
        <p:pic>
          <p:nvPicPr>
            <p:cNvPr id="99" name="Grafik 9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7422827">
              <a:off x="6331122" y="6037614"/>
              <a:ext cx="685800" cy="381000"/>
            </a:xfrm>
            <a:prstGeom prst="rect">
              <a:avLst/>
            </a:prstGeom>
          </p:spPr>
        </p:pic>
        <p:pic>
          <p:nvPicPr>
            <p:cNvPr id="100" name="Grafik 9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4175436">
              <a:off x="6359182" y="5101165"/>
              <a:ext cx="685800" cy="381000"/>
            </a:xfrm>
            <a:prstGeom prst="rect">
              <a:avLst/>
            </a:prstGeom>
          </p:spPr>
        </p:pic>
        <p:pic>
          <p:nvPicPr>
            <p:cNvPr id="101" name="Grafik 10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78151" y="5562801"/>
              <a:ext cx="685800" cy="381000"/>
            </a:xfrm>
            <a:prstGeom prst="rect">
              <a:avLst/>
            </a:prstGeom>
          </p:spPr>
        </p:pic>
        <p:sp>
          <p:nvSpPr>
            <p:cNvPr id="102" name="Stern mit 5 Zacken 101"/>
            <p:cNvSpPr/>
            <p:nvPr/>
          </p:nvSpPr>
          <p:spPr>
            <a:xfrm rot="20947706">
              <a:off x="7037556" y="6016035"/>
              <a:ext cx="436529" cy="418952"/>
            </a:xfrm>
            <a:prstGeom prst="star5">
              <a:avLst>
                <a:gd name="adj" fmla="val 22147"/>
                <a:gd name="hf" fmla="val 105146"/>
                <a:gd name="vf" fmla="val 11055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03" name="Gruppieren 102"/>
            <p:cNvGrpSpPr/>
            <p:nvPr/>
          </p:nvGrpSpPr>
          <p:grpSpPr>
            <a:xfrm>
              <a:off x="6074081" y="4874557"/>
              <a:ext cx="1785601" cy="1785600"/>
              <a:chOff x="6074081" y="4082469"/>
              <a:chExt cx="1785601" cy="1785600"/>
            </a:xfrm>
          </p:grpSpPr>
          <p:grpSp>
            <p:nvGrpSpPr>
              <p:cNvPr id="146" name="Gruppieren 145"/>
              <p:cNvGrpSpPr/>
              <p:nvPr/>
            </p:nvGrpSpPr>
            <p:grpSpPr>
              <a:xfrm>
                <a:off x="6074549" y="4082469"/>
                <a:ext cx="1784666" cy="1785600"/>
                <a:chOff x="3393034" y="4427909"/>
                <a:chExt cx="1784666" cy="1785600"/>
              </a:xfrm>
            </p:grpSpPr>
            <p:sp>
              <p:nvSpPr>
                <p:cNvPr id="149" name="Ellipse 148"/>
                <p:cNvSpPr/>
                <p:nvPr/>
              </p:nvSpPr>
              <p:spPr>
                <a:xfrm>
                  <a:off x="3393034" y="4427909"/>
                  <a:ext cx="1784666" cy="17856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cxnSp>
              <p:nvCxnSpPr>
                <p:cNvPr id="150" name="Gerader Verbinder 149"/>
                <p:cNvCxnSpPr>
                  <a:stCxn id="149" idx="0"/>
                  <a:endCxn id="149" idx="4"/>
                </p:cNvCxnSpPr>
                <p:nvPr/>
              </p:nvCxnSpPr>
              <p:spPr>
                <a:xfrm>
                  <a:off x="4285367" y="4427909"/>
                  <a:ext cx="0" cy="17856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7" name="Gerader Verbinder 146"/>
              <p:cNvCxnSpPr/>
              <p:nvPr/>
            </p:nvCxnSpPr>
            <p:spPr>
              <a:xfrm rot="3600000">
                <a:off x="6966881" y="4082469"/>
                <a:ext cx="0" cy="17856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Gerader Verbinder 147"/>
              <p:cNvCxnSpPr/>
              <p:nvPr/>
            </p:nvCxnSpPr>
            <p:spPr>
              <a:xfrm rot="-3600000">
                <a:off x="6966882" y="4059274"/>
                <a:ext cx="0" cy="17856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Gruppieren 103"/>
            <p:cNvGrpSpPr/>
            <p:nvPr/>
          </p:nvGrpSpPr>
          <p:grpSpPr>
            <a:xfrm>
              <a:off x="6229549" y="5486772"/>
              <a:ext cx="366260" cy="504509"/>
              <a:chOff x="3425819" y="5812053"/>
              <a:chExt cx="366260" cy="504509"/>
            </a:xfrm>
          </p:grpSpPr>
          <p:cxnSp>
            <p:nvCxnSpPr>
              <p:cNvPr id="126" name="Gerader Verbinder 125"/>
              <p:cNvCxnSpPr/>
              <p:nvPr/>
            </p:nvCxnSpPr>
            <p:spPr>
              <a:xfrm>
                <a:off x="3528144" y="5812562"/>
                <a:ext cx="263935" cy="25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Gerader Verbinder 126"/>
              <p:cNvCxnSpPr/>
              <p:nvPr/>
            </p:nvCxnSpPr>
            <p:spPr>
              <a:xfrm flipH="1">
                <a:off x="3528144" y="6064562"/>
                <a:ext cx="263935" cy="25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Gerader Verbinder 127"/>
              <p:cNvCxnSpPr/>
              <p:nvPr/>
            </p:nvCxnSpPr>
            <p:spPr>
              <a:xfrm flipH="1">
                <a:off x="3528144" y="5812562"/>
                <a:ext cx="2" cy="50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Ellipse 128"/>
              <p:cNvSpPr/>
              <p:nvPr/>
            </p:nvSpPr>
            <p:spPr>
              <a:xfrm>
                <a:off x="3425819" y="5910199"/>
                <a:ext cx="28800" cy="320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30" name="Gerader Verbinder 129"/>
              <p:cNvCxnSpPr/>
              <p:nvPr/>
            </p:nvCxnSpPr>
            <p:spPr>
              <a:xfrm flipV="1">
                <a:off x="3449787" y="5812053"/>
                <a:ext cx="79610" cy="9084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Gerader Verbinder 130"/>
              <p:cNvCxnSpPr/>
              <p:nvPr/>
            </p:nvCxnSpPr>
            <p:spPr>
              <a:xfrm>
                <a:off x="3449161" y="6227923"/>
                <a:ext cx="62236" cy="736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Gerader Verbinder 131"/>
              <p:cNvCxnSpPr/>
              <p:nvPr/>
            </p:nvCxnSpPr>
            <p:spPr>
              <a:xfrm>
                <a:off x="3527452" y="5989891"/>
                <a:ext cx="252000" cy="7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Gerader Verbinder 132"/>
              <p:cNvCxnSpPr/>
              <p:nvPr/>
            </p:nvCxnSpPr>
            <p:spPr>
              <a:xfrm>
                <a:off x="3525688" y="6046562"/>
                <a:ext cx="252000" cy="1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Gerader Verbinder 133"/>
              <p:cNvCxnSpPr/>
              <p:nvPr/>
            </p:nvCxnSpPr>
            <p:spPr>
              <a:xfrm flipV="1">
                <a:off x="3527160" y="6076337"/>
                <a:ext cx="248783" cy="7199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Gerader Verbinder 134"/>
              <p:cNvCxnSpPr/>
              <p:nvPr/>
            </p:nvCxnSpPr>
            <p:spPr>
              <a:xfrm flipV="1">
                <a:off x="3525418" y="6073666"/>
                <a:ext cx="248783" cy="179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uppieren 135"/>
              <p:cNvGrpSpPr/>
              <p:nvPr/>
            </p:nvGrpSpPr>
            <p:grpSpPr>
              <a:xfrm>
                <a:off x="3450401" y="5902599"/>
                <a:ext cx="330545" cy="159424"/>
                <a:chOff x="3450401" y="5906903"/>
                <a:chExt cx="330545" cy="150817"/>
              </a:xfrm>
            </p:grpSpPr>
            <p:cxnSp>
              <p:nvCxnSpPr>
                <p:cNvPr id="144" name="Gerader Verbinder 143"/>
                <p:cNvCxnSpPr/>
                <p:nvPr/>
              </p:nvCxnSpPr>
              <p:spPr>
                <a:xfrm>
                  <a:off x="3528946" y="5909743"/>
                  <a:ext cx="252000" cy="1479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Gerader Verbinder 144"/>
                <p:cNvCxnSpPr>
                  <a:stCxn id="129" idx="7"/>
                </p:cNvCxnSpPr>
                <p:nvPr/>
              </p:nvCxnSpPr>
              <p:spPr>
                <a:xfrm flipV="1">
                  <a:off x="3450401" y="5906903"/>
                  <a:ext cx="82575" cy="502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Gerader Verbinder 136"/>
              <p:cNvCxnSpPr/>
              <p:nvPr/>
            </p:nvCxnSpPr>
            <p:spPr>
              <a:xfrm flipV="1">
                <a:off x="3456136" y="6000758"/>
                <a:ext cx="72000" cy="25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Gerader Verbinder 137"/>
              <p:cNvCxnSpPr/>
              <p:nvPr/>
            </p:nvCxnSpPr>
            <p:spPr>
              <a:xfrm rot="2700000" flipV="1">
                <a:off x="3454502" y="6117062"/>
                <a:ext cx="72000" cy="25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Gerader Verbinder 138"/>
              <p:cNvCxnSpPr/>
              <p:nvPr/>
            </p:nvCxnSpPr>
            <p:spPr>
              <a:xfrm flipV="1">
                <a:off x="3456136" y="6048181"/>
                <a:ext cx="72000" cy="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Gerader Verbinder 139"/>
              <p:cNvCxnSpPr/>
              <p:nvPr/>
            </p:nvCxnSpPr>
            <p:spPr>
              <a:xfrm>
                <a:off x="3456136" y="6084093"/>
                <a:ext cx="72000" cy="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1" name="Gruppieren 140"/>
              <p:cNvGrpSpPr/>
              <p:nvPr/>
            </p:nvGrpSpPr>
            <p:grpSpPr>
              <a:xfrm flipV="1">
                <a:off x="3456136" y="6073611"/>
                <a:ext cx="330545" cy="161439"/>
                <a:chOff x="3450401" y="5906903"/>
                <a:chExt cx="330545" cy="150817"/>
              </a:xfrm>
            </p:grpSpPr>
            <p:cxnSp>
              <p:nvCxnSpPr>
                <p:cNvPr id="142" name="Gerader Verbinder 141"/>
                <p:cNvCxnSpPr/>
                <p:nvPr/>
              </p:nvCxnSpPr>
              <p:spPr>
                <a:xfrm>
                  <a:off x="3528946" y="5909743"/>
                  <a:ext cx="252000" cy="1479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Gerader Verbinder 142"/>
                <p:cNvCxnSpPr/>
                <p:nvPr/>
              </p:nvCxnSpPr>
              <p:spPr>
                <a:xfrm flipV="1">
                  <a:off x="3450401" y="5906903"/>
                  <a:ext cx="82575" cy="502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5" name="Gruppieren 104"/>
            <p:cNvGrpSpPr/>
            <p:nvPr/>
          </p:nvGrpSpPr>
          <p:grpSpPr>
            <a:xfrm rot="7305753">
              <a:off x="7077982" y="5033911"/>
              <a:ext cx="366260" cy="504509"/>
              <a:chOff x="3425819" y="5812053"/>
              <a:chExt cx="366260" cy="504509"/>
            </a:xfrm>
          </p:grpSpPr>
          <p:cxnSp>
            <p:nvCxnSpPr>
              <p:cNvPr id="106" name="Gerader Verbinder 105"/>
              <p:cNvCxnSpPr/>
              <p:nvPr/>
            </p:nvCxnSpPr>
            <p:spPr>
              <a:xfrm>
                <a:off x="3528144" y="5812562"/>
                <a:ext cx="263935" cy="25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Gerader Verbinder 106"/>
              <p:cNvCxnSpPr/>
              <p:nvPr/>
            </p:nvCxnSpPr>
            <p:spPr>
              <a:xfrm flipH="1">
                <a:off x="3528144" y="6064562"/>
                <a:ext cx="263935" cy="25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Gerader Verbinder 107"/>
              <p:cNvCxnSpPr/>
              <p:nvPr/>
            </p:nvCxnSpPr>
            <p:spPr>
              <a:xfrm flipH="1">
                <a:off x="3528144" y="5812562"/>
                <a:ext cx="2" cy="504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Ellipse 108"/>
              <p:cNvSpPr/>
              <p:nvPr/>
            </p:nvSpPr>
            <p:spPr>
              <a:xfrm>
                <a:off x="3425819" y="5910199"/>
                <a:ext cx="28800" cy="320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10" name="Gerader Verbinder 109"/>
              <p:cNvCxnSpPr/>
              <p:nvPr/>
            </p:nvCxnSpPr>
            <p:spPr>
              <a:xfrm flipV="1">
                <a:off x="3449787" y="5812053"/>
                <a:ext cx="79610" cy="9084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Gerader Verbinder 110"/>
              <p:cNvCxnSpPr/>
              <p:nvPr/>
            </p:nvCxnSpPr>
            <p:spPr>
              <a:xfrm>
                <a:off x="3449161" y="6227923"/>
                <a:ext cx="62236" cy="736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Gerader Verbinder 111"/>
              <p:cNvCxnSpPr/>
              <p:nvPr/>
            </p:nvCxnSpPr>
            <p:spPr>
              <a:xfrm>
                <a:off x="3527452" y="5989891"/>
                <a:ext cx="252000" cy="7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Gerader Verbinder 112"/>
              <p:cNvCxnSpPr/>
              <p:nvPr/>
            </p:nvCxnSpPr>
            <p:spPr>
              <a:xfrm>
                <a:off x="3525688" y="6046562"/>
                <a:ext cx="252000" cy="18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Gerader Verbinder 113"/>
              <p:cNvCxnSpPr/>
              <p:nvPr/>
            </p:nvCxnSpPr>
            <p:spPr>
              <a:xfrm flipV="1">
                <a:off x="3527160" y="6076337"/>
                <a:ext cx="248783" cy="7199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Gerader Verbinder 114"/>
              <p:cNvCxnSpPr/>
              <p:nvPr/>
            </p:nvCxnSpPr>
            <p:spPr>
              <a:xfrm flipV="1">
                <a:off x="3525418" y="6073666"/>
                <a:ext cx="248783" cy="179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6" name="Gruppieren 115"/>
              <p:cNvGrpSpPr/>
              <p:nvPr/>
            </p:nvGrpSpPr>
            <p:grpSpPr>
              <a:xfrm>
                <a:off x="3450401" y="5902599"/>
                <a:ext cx="330545" cy="159424"/>
                <a:chOff x="3450401" y="5906903"/>
                <a:chExt cx="330545" cy="150817"/>
              </a:xfrm>
            </p:grpSpPr>
            <p:cxnSp>
              <p:nvCxnSpPr>
                <p:cNvPr id="124" name="Gerader Verbinder 123"/>
                <p:cNvCxnSpPr/>
                <p:nvPr/>
              </p:nvCxnSpPr>
              <p:spPr>
                <a:xfrm>
                  <a:off x="3528946" y="5909743"/>
                  <a:ext cx="252000" cy="1479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Gerader Verbinder 124"/>
                <p:cNvCxnSpPr>
                  <a:stCxn id="109" idx="7"/>
                </p:cNvCxnSpPr>
                <p:nvPr/>
              </p:nvCxnSpPr>
              <p:spPr>
                <a:xfrm flipV="1">
                  <a:off x="3450401" y="5906903"/>
                  <a:ext cx="82575" cy="502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7" name="Gerader Verbinder 116"/>
              <p:cNvCxnSpPr/>
              <p:nvPr/>
            </p:nvCxnSpPr>
            <p:spPr>
              <a:xfrm flipV="1">
                <a:off x="3456136" y="6000758"/>
                <a:ext cx="72000" cy="25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Gerader Verbinder 117"/>
              <p:cNvCxnSpPr/>
              <p:nvPr/>
            </p:nvCxnSpPr>
            <p:spPr>
              <a:xfrm rot="2700000" flipV="1">
                <a:off x="3454502" y="6117062"/>
                <a:ext cx="72000" cy="25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Gerader Verbinder 118"/>
              <p:cNvCxnSpPr/>
              <p:nvPr/>
            </p:nvCxnSpPr>
            <p:spPr>
              <a:xfrm flipV="1">
                <a:off x="3456136" y="6048181"/>
                <a:ext cx="72000" cy="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Gerader Verbinder 119"/>
              <p:cNvCxnSpPr/>
              <p:nvPr/>
            </p:nvCxnSpPr>
            <p:spPr>
              <a:xfrm>
                <a:off x="3456136" y="6084093"/>
                <a:ext cx="72000" cy="7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1" name="Gruppieren 120"/>
              <p:cNvGrpSpPr/>
              <p:nvPr/>
            </p:nvGrpSpPr>
            <p:grpSpPr>
              <a:xfrm flipV="1">
                <a:off x="3456136" y="6073611"/>
                <a:ext cx="330545" cy="161439"/>
                <a:chOff x="3450401" y="5906903"/>
                <a:chExt cx="330545" cy="150817"/>
              </a:xfrm>
            </p:grpSpPr>
            <p:cxnSp>
              <p:nvCxnSpPr>
                <p:cNvPr id="122" name="Gerader Verbinder 121"/>
                <p:cNvCxnSpPr/>
                <p:nvPr/>
              </p:nvCxnSpPr>
              <p:spPr>
                <a:xfrm>
                  <a:off x="3528946" y="5909743"/>
                  <a:ext cx="252000" cy="14797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Gerader Verbinder 122"/>
                <p:cNvCxnSpPr/>
                <p:nvPr/>
              </p:nvCxnSpPr>
              <p:spPr>
                <a:xfrm flipV="1">
                  <a:off x="3450401" y="5906903"/>
                  <a:ext cx="82575" cy="502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52" name="Gerader Verbinder 151"/>
          <p:cNvCxnSpPr/>
          <p:nvPr/>
        </p:nvCxnSpPr>
        <p:spPr>
          <a:xfrm flipV="1">
            <a:off x="7069299" y="2419662"/>
            <a:ext cx="825679" cy="49682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r Verbinder 154"/>
          <p:cNvCxnSpPr/>
          <p:nvPr/>
        </p:nvCxnSpPr>
        <p:spPr>
          <a:xfrm>
            <a:off x="7879361" y="2421637"/>
            <a:ext cx="799653" cy="46587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6" name="Gruppieren 165"/>
          <p:cNvGrpSpPr/>
          <p:nvPr/>
        </p:nvGrpSpPr>
        <p:grpSpPr>
          <a:xfrm rot="10800000">
            <a:off x="7072937" y="3002469"/>
            <a:ext cx="1609715" cy="496820"/>
            <a:chOff x="3184977" y="5094948"/>
            <a:chExt cx="1609715" cy="496820"/>
          </a:xfrm>
        </p:grpSpPr>
        <p:cxnSp>
          <p:nvCxnSpPr>
            <p:cNvPr id="164" name="Gerader Verbinder 163"/>
            <p:cNvCxnSpPr/>
            <p:nvPr/>
          </p:nvCxnSpPr>
          <p:spPr>
            <a:xfrm flipV="1">
              <a:off x="3184977" y="5094948"/>
              <a:ext cx="825679" cy="49682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Gerader Verbinder 164"/>
            <p:cNvCxnSpPr/>
            <p:nvPr/>
          </p:nvCxnSpPr>
          <p:spPr>
            <a:xfrm>
              <a:off x="3995039" y="5096923"/>
              <a:ext cx="799653" cy="46587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8" name="Gerader Verbinder 167"/>
          <p:cNvCxnSpPr/>
          <p:nvPr/>
        </p:nvCxnSpPr>
        <p:spPr>
          <a:xfrm>
            <a:off x="7075979" y="2901893"/>
            <a:ext cx="7957" cy="144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Gerader Verbinder 170"/>
          <p:cNvCxnSpPr/>
          <p:nvPr/>
        </p:nvCxnSpPr>
        <p:spPr>
          <a:xfrm>
            <a:off x="8669969" y="2863753"/>
            <a:ext cx="7957" cy="144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Gerader Verbinder 173"/>
          <p:cNvCxnSpPr>
            <a:endCxn id="2" idx="0"/>
          </p:cNvCxnSpPr>
          <p:nvPr/>
        </p:nvCxnSpPr>
        <p:spPr>
          <a:xfrm flipH="1">
            <a:off x="7863959" y="3509346"/>
            <a:ext cx="5310" cy="36313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19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457200" indent="-457200">
              <a:buClrTx/>
              <a:buSzPct val="100000"/>
              <a:buFont typeface="+mj-lt"/>
              <a:buAutoNum type="alphaLcParenR"/>
            </a:pPr>
            <a:r>
              <a:rPr lang="de-DE" sz="2200" dirty="0" smtClean="0"/>
              <a:t>Zunächst werden die Räder als ideal angenommen.</a:t>
            </a:r>
            <a:br>
              <a:rPr lang="de-DE" sz="2200" dirty="0" smtClean="0"/>
            </a:br>
            <a:r>
              <a:rPr lang="de-DE" sz="2200" dirty="0" smtClean="0"/>
              <a:t>Bei einem Einsatz von 0,20 € sind folgende Auszahlungen vorgesehen:</a:t>
            </a:r>
            <a:br>
              <a:rPr lang="de-DE" sz="2200" dirty="0" smtClean="0"/>
            </a:br>
            <a:r>
              <a:rPr lang="de-DE" sz="800" dirty="0" smtClean="0"/>
              <a:t/>
            </a:r>
            <a:br>
              <a:rPr lang="de-DE" sz="800" dirty="0" smtClean="0"/>
            </a:br>
            <a:r>
              <a:rPr lang="de-DE" sz="2200" dirty="0" smtClean="0"/>
              <a:t>	Stern – Stern 		2,00 €</a:t>
            </a:r>
            <a:br>
              <a:rPr lang="de-DE" sz="2200" dirty="0" smtClean="0"/>
            </a:br>
            <a:r>
              <a:rPr lang="de-DE" sz="2200" dirty="0" smtClean="0"/>
              <a:t>	Diamant – Diamant 	0,85 €</a:t>
            </a:r>
            <a:br>
              <a:rPr lang="de-DE" sz="2200" dirty="0" smtClean="0"/>
            </a:br>
            <a:r>
              <a:rPr lang="de-DE" sz="2200" dirty="0" smtClean="0"/>
              <a:t>	Kleeblatt – Kleeblatt	0,20 €</a:t>
            </a:r>
            <a:br>
              <a:rPr lang="de-DE" sz="2200" dirty="0" smtClean="0"/>
            </a:br>
            <a:r>
              <a:rPr lang="de-DE" sz="2200" dirty="0" smtClean="0"/>
              <a:t>	In allen anderen Fällen wird nichts ausbezahlt.</a:t>
            </a:r>
            <a:br>
              <a:rPr lang="de-DE" sz="2200" dirty="0" smtClean="0"/>
            </a:br>
            <a:r>
              <a:rPr lang="de-DE" sz="800" dirty="0" smtClean="0"/>
              <a:t/>
            </a:r>
            <a:br>
              <a:rPr lang="de-DE" sz="800" dirty="0" smtClean="0"/>
            </a:br>
            <a:r>
              <a:rPr lang="de-DE" sz="2200" dirty="0" smtClean="0"/>
              <a:t>Weisen Sie nach, dass das Spiel fair ist.</a:t>
            </a:r>
            <a:br>
              <a:rPr lang="de-DE" sz="2200" dirty="0" smtClean="0"/>
            </a:br>
            <a:r>
              <a:rPr lang="de-DE" sz="800" dirty="0" smtClean="0"/>
              <a:t/>
            </a:r>
            <a:br>
              <a:rPr lang="de-DE" sz="800" dirty="0" smtClean="0"/>
            </a:br>
            <a:r>
              <a:rPr lang="de-DE" sz="2200" dirty="0" smtClean="0"/>
              <a:t>Nun möchte der Veranstalter auf lange Sicht pro Spiel 5 Cent Gewinn erzielen.</a:t>
            </a:r>
            <a:br>
              <a:rPr lang="de-DE" sz="2200" dirty="0" smtClean="0"/>
            </a:br>
            <a:r>
              <a:rPr lang="de-DE" sz="2200" dirty="0" smtClean="0"/>
              <a:t>Dazu soll nur der Auszahlungsbetrag für „Diamant - Diamant“ geändert werden.</a:t>
            </a:r>
            <a:br>
              <a:rPr lang="de-DE" sz="2200" dirty="0" smtClean="0"/>
            </a:br>
            <a:r>
              <a:rPr lang="de-DE" sz="2200" dirty="0" smtClean="0"/>
              <a:t>Berechnen Sie diesen neuen Auszahlungsbetrag.</a:t>
            </a:r>
          </a:p>
          <a:p>
            <a:pPr marL="0" indent="0">
              <a:buClrTx/>
              <a:buSzPct val="100000"/>
              <a:buNone/>
            </a:pPr>
            <a:r>
              <a:rPr lang="de-DE" sz="2200" dirty="0" smtClean="0"/>
              <a:t>								            (3 VP)</a:t>
            </a:r>
            <a:endParaRPr lang="de-DE" sz="2200" dirty="0"/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2013 – Aufgabe B 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773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>
                    <a:solidFill>
                      <a:srgbClr val="FF0000"/>
                    </a:solidFill>
                  </a:rPr>
                  <a:t>Lösung Aufgabe B 2.2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>
                    <a:solidFill>
                      <a:srgbClr val="0000FF"/>
                    </a:solidFill>
                  </a:rPr>
                  <a:t>a) Nachweis, dass das Spiel fair ist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Es seien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de-DE" sz="2200" dirty="0" smtClean="0"/>
                  <a:t>=Kleeblatt,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de-DE" sz="2200" dirty="0" smtClean="0"/>
                  <a:t>=Stern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de-DE" sz="2200" dirty="0" smtClean="0"/>
                  <a:t>=Diamant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Wahrscheinlichkeiten für ein Glücksrad sind: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Bei zwei identischen Glücksrädern und unabhängigen Drehungen gilt dann: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de-DE" sz="2200" dirty="0" smtClean="0"/>
                  <a:t> 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𝑎𝑙𝑙𝑒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𝑎𝑛𝑑𝑒𝑟𝑒𝑛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𝐾𝑜𝑚𝑏𝑖𝑛𝑎𝑡𝑖𝑜𝑛𝑒𝑛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=1−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36</m:t>
                            </m:r>
                          </m:den>
                        </m:f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36</m:t>
                            </m:r>
                          </m:den>
                        </m:f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36</m:t>
                            </m:r>
                          </m:den>
                        </m:f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22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endParaRPr lang="de-DE" sz="2200" b="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Zufallsvariable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200" dirty="0" smtClean="0"/>
                  <a:t> steht nachfolgend für die verschiedenen möglichen Gewinne. Somit kann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de-DE" sz="2200" dirty="0" smtClean="0"/>
                  <a:t> die Werte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200" dirty="0" smtClean="0"/>
                  <a:t>;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0,85</m:t>
                    </m:r>
                  </m:oMath>
                </a14:m>
                <a:r>
                  <a:rPr lang="de-DE" sz="2200" dirty="0" smtClean="0"/>
                  <a:t>;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0,2</m:t>
                    </m:r>
                  </m:oMath>
                </a14:m>
                <a:r>
                  <a:rPr lang="de-DE" sz="2200" dirty="0" smtClean="0"/>
                  <a:t> oder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200" dirty="0" smtClean="0"/>
                  <a:t> annehmen.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2013 – Aufgabe B 2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8064648" y="1763924"/>
            <a:ext cx="167131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/>
              <a:t>Einsatz	0,20 </a:t>
            </a:r>
            <a:r>
              <a:rPr lang="de-DE" sz="1400" dirty="0"/>
              <a:t>€</a:t>
            </a:r>
            <a:br>
              <a:rPr lang="de-DE" sz="1400" dirty="0"/>
            </a:br>
            <a:r>
              <a:rPr lang="de-DE" sz="1400" dirty="0" smtClean="0"/>
              <a:t>S,S	2,00 </a:t>
            </a:r>
            <a:r>
              <a:rPr lang="de-DE" sz="1400" dirty="0"/>
              <a:t>€</a:t>
            </a:r>
            <a:br>
              <a:rPr lang="de-DE" sz="1400" dirty="0"/>
            </a:br>
            <a:r>
              <a:rPr lang="de-DE" sz="1400" dirty="0" smtClean="0"/>
              <a:t>D,D </a:t>
            </a:r>
            <a:r>
              <a:rPr lang="de-DE" sz="1400" dirty="0"/>
              <a:t>	0,85 €</a:t>
            </a:r>
            <a:br>
              <a:rPr lang="de-DE" sz="1400" dirty="0"/>
            </a:br>
            <a:r>
              <a:rPr lang="de-DE" sz="1400" dirty="0" smtClean="0"/>
              <a:t>K,K</a:t>
            </a:r>
            <a:r>
              <a:rPr lang="de-DE" sz="1400" dirty="0"/>
              <a:t>	0,20 €</a:t>
            </a:r>
            <a:br>
              <a:rPr lang="de-DE" sz="1400" dirty="0"/>
            </a:br>
            <a:r>
              <a:rPr lang="de-DE" sz="1400" dirty="0" smtClean="0"/>
              <a:t>andere	0,00 €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86978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Es folgt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200" b="0" i="0" dirty="0" smtClean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=2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de-DE" sz="2200" dirty="0" smtClean="0">
                    <a:latin typeface="Cambria Math" panose="02040503050406030204" pitchFamily="18" charset="0"/>
                  </a:rPr>
                  <a:t>,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200" dirty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=0,85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de-DE" sz="2200" dirty="0" smtClean="0">
                    <a:latin typeface="Cambria Math" panose="02040503050406030204" pitchFamily="18" charset="0"/>
                  </a:rPr>
                  <a:t>,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200" dirty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=0,2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de-DE" sz="2200" dirty="0" smtClean="0"/>
                  <a:t>  und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200" dirty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𝑎𝑛𝑑𝑒𝑟𝑒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22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de-DE" sz="2200" dirty="0" smtClean="0">
                    <a:latin typeface="Cambria Math" panose="02040503050406030204" pitchFamily="18" charset="0"/>
                  </a:rPr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>
                    <a:latin typeface="+mj-lt"/>
                  </a:rPr>
                  <a:t>Damit lässt sich nun der Erwartungswert bestimmen: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000" i="1" dirty="0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de-DE" sz="2000" i="1" dirty="0" smtClean="0">
                        <a:latin typeface="Cambria Math" panose="02040503050406030204" pitchFamily="18" charset="0"/>
                      </a:rPr>
                      <m:t>=2⋅</m:t>
                    </m:r>
                    <m:r>
                      <m:rPr>
                        <m:sty m:val="p"/>
                      </m:rPr>
                      <a:rPr lang="de-DE" sz="2000" i="1" dirty="0" err="1" smtClean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de-DE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000" i="1" dirty="0" smtClean="0">
                            <a:latin typeface="Cambria Math" panose="02040503050406030204" pitchFamily="18" charset="0"/>
                          </a:rPr>
                          <m:t>=2</m:t>
                        </m:r>
                      </m:e>
                    </m:d>
                    <m:r>
                      <a:rPr lang="de-DE" sz="2000" i="1" dirty="0" smtClean="0">
                        <a:latin typeface="Cambria Math" panose="02040503050406030204" pitchFamily="18" charset="0"/>
                      </a:rPr>
                      <m:t>+0,85⋅</m:t>
                    </m:r>
                    <m:r>
                      <m:rPr>
                        <m:sty m:val="p"/>
                      </m:rPr>
                      <a:rPr lang="de-DE" sz="2000" i="1" dirty="0" err="1" smtClean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de-DE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000" i="1" dirty="0" smtClean="0">
                            <a:latin typeface="Cambria Math" panose="02040503050406030204" pitchFamily="18" charset="0"/>
                          </a:rPr>
                          <m:t>=0,85</m:t>
                        </m:r>
                      </m:e>
                    </m:d>
                    <m:r>
                      <a:rPr lang="de-DE" sz="2000" i="1" dirty="0" smtClean="0">
                        <a:latin typeface="Cambria Math" panose="02040503050406030204" pitchFamily="18" charset="0"/>
                      </a:rPr>
                      <m:t>+0,2⋅</m:t>
                    </m:r>
                    <m:r>
                      <m:rPr>
                        <m:sty m:val="p"/>
                      </m:rPr>
                      <a:rPr lang="de-DE" sz="2000" i="1" dirty="0" err="1" smtClean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de-DE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000" i="1" dirty="0" smtClean="0">
                            <a:latin typeface="Cambria Math" panose="02040503050406030204" pitchFamily="18" charset="0"/>
                          </a:rPr>
                          <m:t>=0,2</m:t>
                        </m:r>
                      </m:e>
                    </m:d>
                    <m:r>
                      <a:rPr lang="de-DE" sz="2000" i="1" dirty="0" smtClean="0">
                        <a:latin typeface="Cambria Math" panose="02040503050406030204" pitchFamily="18" charset="0"/>
                      </a:rPr>
                      <m:t>+0⋅</m:t>
                    </m:r>
                    <m:r>
                      <m:rPr>
                        <m:sty m:val="p"/>
                      </m:rPr>
                      <a:rPr lang="de-DE" sz="2000" i="1" dirty="0" err="1" smtClean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de-DE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sz="2000" i="1" dirty="0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d>
                  </m:oMath>
                </a14:m>
                <a:r>
                  <a:rPr lang="de-DE" sz="2200" dirty="0" smtClean="0">
                    <a:latin typeface="+mj-lt"/>
                  </a:rPr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000" dirty="0"/>
                  <a:t> </a:t>
                </a:r>
                <a:r>
                  <a:rPr lang="de-DE" sz="2000" dirty="0" smtClean="0"/>
                  <a:t>          </a:t>
                </a:r>
                <a14:m>
                  <m:oMath xmlns:m="http://schemas.openxmlformats.org/officeDocument/2006/math">
                    <m:r>
                      <a:rPr lang="de-DE" sz="2000" i="1" dirty="0">
                        <a:latin typeface="Cambria Math" panose="02040503050406030204" pitchFamily="18" charset="0"/>
                      </a:rPr>
                      <m:t>=2⋅</m:t>
                    </m:r>
                    <m:f>
                      <m:fPr>
                        <m:ctrlPr>
                          <a:rPr lang="de-DE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000" b="0" i="1" dirty="0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  <m:r>
                      <a:rPr lang="de-DE" sz="2000" i="1" dirty="0">
                        <a:latin typeface="Cambria Math" panose="02040503050406030204" pitchFamily="18" charset="0"/>
                      </a:rPr>
                      <m:t>+0,85⋅</m:t>
                    </m:r>
                    <m:f>
                      <m:fPr>
                        <m:ctrlPr>
                          <a:rPr lang="de-DE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de-DE" sz="2000" b="0" i="1" dirty="0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  <m:r>
                      <a:rPr lang="de-DE" sz="2000" i="1" dirty="0">
                        <a:latin typeface="Cambria Math" panose="02040503050406030204" pitchFamily="18" charset="0"/>
                      </a:rPr>
                      <m:t>+0,2⋅</m:t>
                    </m:r>
                    <m:f>
                      <m:fPr>
                        <m:ctrlPr>
                          <a:rPr lang="de-DE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de-DE" sz="2000" b="0" i="1" dirty="0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  <m:r>
                      <a:rPr lang="de-DE" sz="2000" i="1" dirty="0">
                        <a:latin typeface="Cambria Math" panose="02040503050406030204" pitchFamily="18" charset="0"/>
                      </a:rPr>
                      <m:t>+0</m:t>
                    </m:r>
                    <m:r>
                      <a:rPr lang="de-DE" sz="2000" b="0" i="1" dirty="0" smtClean="0">
                        <a:latin typeface="Cambria Math" panose="02040503050406030204" pitchFamily="18" charset="0"/>
                      </a:rPr>
                      <m:t>=0,2</m:t>
                    </m:r>
                  </m:oMath>
                </a14:m>
                <a:r>
                  <a:rPr lang="de-DE" sz="2000" dirty="0" smtClean="0"/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Auf lange Sicht kann man einen Gewinn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de-DE" sz="2200" dirty="0" smtClean="0"/>
                  <a:t> Cent pro Spiel erwarten. Dies entspricht aber genau dem Einsatz, d.h. das Spiel ist fair!</a:t>
                </a: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2013 – Aufgabe B 2</a:t>
            </a:r>
            <a:endParaRPr lang="de-DE" dirty="0"/>
          </a:p>
        </p:txBody>
      </p:sp>
      <p:cxnSp>
        <p:nvCxnSpPr>
          <p:cNvPr id="6" name="Gerader Verbinder 5"/>
          <p:cNvCxnSpPr/>
          <p:nvPr/>
        </p:nvCxnSpPr>
        <p:spPr>
          <a:xfrm>
            <a:off x="7056536" y="5724053"/>
            <a:ext cx="1800200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09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439</Words>
  <Application>Microsoft Office PowerPoint</Application>
  <PresentationFormat>Benutzerdefiniert</PresentationFormat>
  <Paragraphs>105</Paragraphs>
  <Slides>10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Calibri</vt:lpstr>
      <vt:lpstr>Cambria Math</vt:lpstr>
      <vt:lpstr>F52</vt:lpstr>
      <vt:lpstr>OpenSymbol</vt:lpstr>
      <vt:lpstr>Wingdings</vt:lpstr>
      <vt:lpstr>Wingdings 2</vt:lpstr>
      <vt:lpstr>Galathea</vt:lpstr>
      <vt:lpstr>Pflichtteil 2016</vt:lpstr>
      <vt:lpstr>Lösung</vt:lpstr>
      <vt:lpstr>Pflichtteil 2016</vt:lpstr>
      <vt:lpstr>Pflichtteil 2013</vt:lpstr>
      <vt:lpstr>Lösung b)</vt:lpstr>
      <vt:lpstr>Wahlteil 2013 – Aufgabe B 2</vt:lpstr>
      <vt:lpstr>Wahlteil 2013 – Aufgabe B 2</vt:lpstr>
      <vt:lpstr>Wahlteil 2013 – Aufgabe B 2</vt:lpstr>
      <vt:lpstr>Wahlteil 2013 – Aufgabe B 2</vt:lpstr>
      <vt:lpstr>Wahlteil 2013 – Aufgabe B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213</cp:revision>
  <dcterms:modified xsi:type="dcterms:W3CDTF">2018-10-22T07:50:10Z</dcterms:modified>
</cp:coreProperties>
</file>